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brochure.ingenero360.ai/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brochure.ingenero360.ai/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brochure.ingenero360.ai/" TargetMode="External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brochure.ingenero360.ai/" TargetMode="External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brochure.ingenero360.ai/" TargetMode="External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brochure.ingenero360.ai/" TargetMode="External"/><Relationship Id="rId4" Type="http://schemas.openxmlformats.org/officeDocument/2006/relationships/image" Target="../media/image13.png"/><Relationship Id="rId5" Type="http://schemas.openxmlformats.org/officeDocument/2006/relationships/image" Target="../media/image1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brochure.ingenero360.ai/" TargetMode="External"/><Relationship Id="rId4" Type="http://schemas.openxmlformats.org/officeDocument/2006/relationships/image" Target="../media/image1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brochure.ingenero360.ai/" TargetMode="External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brochure.ingenero360.ai/" TargetMode="External"/><Relationship Id="rId4" Type="http://schemas.openxmlformats.org/officeDocument/2006/relationships/image" Target="../media/image20.png"/><Relationship Id="rId5" Type="http://schemas.openxmlformats.org/officeDocument/2006/relationships/image" Target="../media/image2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brochure.ingenero360.ai/" TargetMode="External"/><Relationship Id="rId4" Type="http://schemas.openxmlformats.org/officeDocument/2006/relationships/image" Target="../media/image2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brochure.ingenero360.ai/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30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F6B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320040"/>
            <a:ext cx="1145500" cy="3840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12480" y="292608"/>
            <a:ext cx="30175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>
                <a:hlinkClick r:id="rId3"/>
              </a:rPr>
              <a:t>brochure.ingenero360.ai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868680"/>
            <a:ext cx="4114800" cy="292608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FF6B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FF6B00"/>
                </a:solidFill>
              </a:rPr>
              <a:t>FIRST-PRINCIPLES &amp; KINETICS-BACKED INDUSTRIAL AI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188720"/>
            <a:ext cx="106984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1F6FF"/>
                </a:solidFill>
              </a:rPr>
              <a:t>THE INDUSTRIAL AI SUITE DELIVERING MEASURABLE PLANT VALUE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78308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9AB4DB"/>
                </a:solidFill>
              </a:rPr>
              <a:t>Purpose-built AI agents embedding rigorous chemical thermodynamics, non-linear reaction kinetics, and first-principles physics. IngeneroX360AI continuously negotiates operating limits for yield, throughput, energy, asset reliability, and carbon emissions.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2651760"/>
            <a:ext cx="2560320" cy="2011680"/>
          </a:xfrm>
          <a:prstGeom prst="roundRect">
            <a:avLst/>
          </a:prstGeom>
          <a:solidFill>
            <a:srgbClr val="091738"/>
          </a:solidFill>
          <a:ln w="19050">
            <a:solidFill>
              <a:srgbClr val="FF6B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800" b="1">
                <a:solidFill>
                  <a:srgbClr val="FF6B00"/>
                </a:solidFill>
              </a:rPr>
              <a:t>&gt;$100M+ USD</a:t>
            </a:r>
          </a:p>
          <a:p>
            <a:pPr algn="ctr"/>
            <a:r>
              <a:rPr sz="1100" b="1">
                <a:solidFill>
                  <a:srgbClr val="F1F6FF"/>
                </a:solidFill>
              </a:rPr>
              <a:t>
Registered Economic Benefits</a:t>
            </a:r>
          </a:p>
          <a:p>
            <a:pPr algn="ctr"/>
            <a:r>
              <a:rPr sz="1000">
                <a:solidFill>
                  <a:srgbClr val="9AB4DB"/>
                </a:solidFill>
              </a:rPr>
              <a:t>
Global Petrochemical Leaders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29000" y="2651760"/>
            <a:ext cx="2560320" cy="2011680"/>
          </a:xfrm>
          <a:prstGeom prst="roundRect">
            <a:avLst/>
          </a:prstGeom>
          <a:solidFill>
            <a:srgbClr val="091738"/>
          </a:solidFill>
          <a:ln w="1905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800" b="1">
                <a:solidFill>
                  <a:srgbClr val="38BDF8"/>
                </a:solidFill>
              </a:rPr>
              <a:t>1–3%</a:t>
            </a:r>
          </a:p>
          <a:p>
            <a:pPr algn="ctr"/>
            <a:r>
              <a:rPr sz="1100" b="1">
                <a:solidFill>
                  <a:srgbClr val="F1F6FF"/>
                </a:solidFill>
              </a:rPr>
              <a:t>
Operational &amp; Energy Gains</a:t>
            </a:r>
          </a:p>
          <a:p>
            <a:pPr algn="ctr"/>
            <a:r>
              <a:rPr sz="1000">
                <a:solidFill>
                  <a:srgbClr val="9AB4DB"/>
                </a:solidFill>
              </a:rPr>
              <a:t>
Continuous Unit Yield Uplift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26480" y="2651760"/>
            <a:ext cx="2560320" cy="2011680"/>
          </a:xfrm>
          <a:prstGeom prst="roundRect">
            <a:avLst/>
          </a:prstGeom>
          <a:solidFill>
            <a:srgbClr val="091738"/>
          </a:solidFill>
          <a:ln w="19050">
            <a:solidFill>
              <a:srgbClr val="3B82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800" b="1">
                <a:solidFill>
                  <a:srgbClr val="3B82F6"/>
                </a:solidFill>
              </a:rPr>
              <a:t>14 Complexes</a:t>
            </a:r>
          </a:p>
          <a:p>
            <a:pPr algn="ctr"/>
            <a:r>
              <a:rPr sz="1100" b="1">
                <a:solidFill>
                  <a:srgbClr val="F1F6FF"/>
                </a:solidFill>
              </a:rPr>
              <a:t>
Global Enterprise Footprint</a:t>
            </a:r>
          </a:p>
          <a:p>
            <a:pPr algn="ctr"/>
            <a:r>
              <a:rPr sz="1000">
                <a:solidFill>
                  <a:srgbClr val="9AB4DB"/>
                </a:solidFill>
              </a:rPr>
              <a:t>
Multi-Plant Implementations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23960" y="2651760"/>
            <a:ext cx="2560320" cy="2011680"/>
          </a:xfrm>
          <a:prstGeom prst="roundRect">
            <a:avLst/>
          </a:prstGeom>
          <a:solidFill>
            <a:srgbClr val="091738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800" b="1">
                <a:solidFill>
                  <a:srgbClr val="10B981"/>
                </a:solidFill>
              </a:rPr>
              <a:t>90 Days</a:t>
            </a:r>
          </a:p>
          <a:p>
            <a:pPr algn="ctr"/>
            <a:r>
              <a:rPr sz="1100" b="1">
                <a:solidFill>
                  <a:srgbClr val="F1F6FF"/>
                </a:solidFill>
              </a:rPr>
              <a:t>
Value Creation Playbook</a:t>
            </a:r>
          </a:p>
          <a:p>
            <a:pPr algn="ctr"/>
            <a:r>
              <a:rPr sz="1000">
                <a:solidFill>
                  <a:srgbClr val="9AB4DB"/>
                </a:solidFill>
              </a:rPr>
              <a:t>
POC to Production Deployment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4937760"/>
            <a:ext cx="10728655" cy="1097280"/>
          </a:xfrm>
          <a:prstGeom prst="roundRect">
            <a:avLst/>
          </a:prstGeom>
          <a:solidFill>
            <a:srgbClr val="091738"/>
          </a:solidFill>
          <a:ln>
            <a:solidFill>
              <a:srgbClr val="2B5A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>
                <a:solidFill>
                  <a:srgbClr val="9AB4DB"/>
                </a:solidFill>
              </a:rPr>
              <a:t>IngeneroX360AI Suite Brochure Portal: </a:t>
            </a:r>
            <a:r>
              <a:rPr sz="1400" b="1">
                <a:solidFill>
                  <a:srgbClr val="38BDF8"/>
                </a:solidFill>
                <a:hlinkClick r:id="rId3"/>
              </a:rPr>
              <a:t>https://brochure.ingenero360.ai
</a:t>
            </a:r>
          </a:p>
          <a:p>
            <a:pPr algn="ctr"/>
            <a:r>
              <a:rPr sz="1100">
                <a:solidFill>
                  <a:srgbClr val="F1F6FF"/>
                </a:solidFill>
              </a:rPr>
              <a:t>Contact: marketing@ingenero.com  •  8 Complete Suites  •  21 Specialized Modular Solutions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30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320040"/>
            <a:ext cx="1145500" cy="3840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12480" y="292608"/>
            <a:ext cx="30175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>
                <a:hlinkClick r:id="rId3"/>
              </a:rPr>
              <a:t>brochure.ingenero360.ai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868680"/>
            <a:ext cx="4114800" cy="292608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38BDF8"/>
                </a:solidFill>
              </a:rPr>
              <a:t>AGENTIC ARCHITECTURE ECOSYSTEM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188720"/>
            <a:ext cx="106984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1F6FF"/>
                </a:solidFill>
              </a:rPr>
              <a:t>THREE TIERS OF INDUSTRIAL AI AGENTS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783080"/>
            <a:ext cx="10698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9AB4DB"/>
                </a:solidFill>
              </a:rPr>
              <a:t>IngeneroX360AI unifies specialized process unit kinetic twins with cross-process asset intelligence and enterprise-wide platform orchestration.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2377440"/>
            <a:ext cx="3474720" cy="3931920"/>
          </a:xfrm>
          <a:prstGeom prst="roundRect">
            <a:avLst/>
          </a:prstGeom>
          <a:solidFill>
            <a:srgbClr val="091738"/>
          </a:solidFill>
          <a:ln w="19050">
            <a:solidFill>
              <a:srgbClr val="3B82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950" b="1">
                <a:solidFill>
                  <a:srgbClr val="3B82F6"/>
                </a:solidFill>
              </a:rPr>
              <a:t>TIER 1 · PROCESS UNIT AGENTS</a:t>
            </a:r>
          </a:p>
          <a:p>
            <a:r>
              <a:rPr sz="1500" b="1">
                <a:solidFill>
                  <a:srgbClr val="F1F6FF"/>
                </a:solidFill>
              </a:rPr>
              <a:t>Unit Kinetic Optimization
</a:t>
            </a:r>
          </a:p>
          <a:p>
            <a:pPr>
              <a:defRPr sz="1000">
                <a:solidFill>
                  <a:srgbClr val="9AB4DB"/>
                </a:solidFill>
              </a:defRPr>
            </a:pPr>
            <a:r>
              <a:t>▸ Ammonia &amp; Methanol Suite (2 Modules)</a:t>
            </a:r>
          </a:p>
          <a:p>
            <a:pPr>
              <a:defRPr sz="1000">
                <a:solidFill>
                  <a:srgbClr val="9AB4DB"/>
                </a:solidFill>
              </a:defRPr>
            </a:pPr>
            <a:r>
              <a:t>▸ Olefins Complex Suite (6 Modules)</a:t>
            </a:r>
          </a:p>
          <a:p>
            <a:pPr>
              <a:defRPr sz="1000">
                <a:solidFill>
                  <a:srgbClr val="9AB4DB"/>
                </a:solidFill>
              </a:defRPr>
            </a:pPr>
            <a:r>
              <a:t>▸ Refinery Upgrading Suite (3 Modules)</a:t>
            </a:r>
          </a:p>
          <a:p>
            <a:pPr>
              <a:defRPr sz="1000">
                <a:solidFill>
                  <a:srgbClr val="9AB4DB"/>
                </a:solidFill>
              </a:defRPr>
            </a:pPr>
            <a:r>
              <a:t>▸ Gas Processing &amp; Transmission (2 Modules)</a:t>
            </a:r>
          </a:p>
          <a:p>
            <a:pPr>
              <a:defRPr sz="1000">
                <a:solidFill>
                  <a:srgbClr val="9AB4DB"/>
                </a:solidFill>
              </a:defRPr>
            </a:pPr>
            <a:r>
              <a:t>▸ Polymer Manufacturing Suite (1 Module)</a:t>
            </a:r>
          </a:p>
          <a:p>
            <a:pPr>
              <a:defRPr sz="1000">
                <a:solidFill>
                  <a:srgbClr val="9AB4DB"/>
                </a:solidFill>
              </a:defRPr>
            </a:pPr>
            <a:r>
              <a:t>▸ Utility &amp; Steam Network (1 Module)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2377440"/>
            <a:ext cx="3474720" cy="3931920"/>
          </a:xfrm>
          <a:prstGeom prst="roundRect">
            <a:avLst/>
          </a:prstGeom>
          <a:solidFill>
            <a:srgbClr val="091738"/>
          </a:solidFill>
          <a:ln w="1905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950" b="1">
                <a:solidFill>
                  <a:srgbClr val="38BDF8"/>
                </a:solidFill>
              </a:rPr>
              <a:t>TIER 2 · CROSS-PROCESS ASSET AGENTS</a:t>
            </a:r>
          </a:p>
          <a:p>
            <a:r>
              <a:rPr sz="1500" b="1">
                <a:solidFill>
                  <a:srgbClr val="F1F6FF"/>
                </a:solidFill>
              </a:rPr>
              <a:t>Equipment &amp; Diagnostics
</a:t>
            </a:r>
          </a:p>
          <a:p>
            <a:pPr>
              <a:defRPr sz="1000">
                <a:solidFill>
                  <a:srgbClr val="9AB4DB"/>
                </a:solidFill>
              </a:defRPr>
            </a:pPr>
            <a:r>
              <a:t>▸ MaintenanceX360 Cost Benchmarking</a:t>
            </a:r>
          </a:p>
          <a:p>
            <a:pPr>
              <a:defRPr sz="1000">
                <a:solidFill>
                  <a:srgbClr val="9AB4DB"/>
                </a:solidFill>
              </a:defRPr>
            </a:pPr>
            <a:r>
              <a:t>▸ ReliabilityX360 Critical Asset Health</a:t>
            </a:r>
          </a:p>
          <a:p>
            <a:pPr>
              <a:defRPr sz="1000">
                <a:solidFill>
                  <a:srgbClr val="9AB4DB"/>
                </a:solidFill>
              </a:defRPr>
            </a:pPr>
            <a:r>
              <a:t>▸ ControllerX360 APC &amp; Loop Diagnostics</a:t>
            </a:r>
          </a:p>
          <a:p>
            <a:pPr>
              <a:defRPr sz="1000">
                <a:solidFill>
                  <a:srgbClr val="9AB4DB"/>
                </a:solidFill>
              </a:defRPr>
            </a:pPr>
            <a:r>
              <a:t>▸ OutlierX360 Multivariate Sensor Validation</a:t>
            </a:r>
          </a:p>
          <a:p>
            <a:pPr>
              <a:defRPr sz="1000">
                <a:solidFill>
                  <a:srgbClr val="9AB4DB"/>
                </a:solidFill>
              </a:defRPr>
            </a:pPr>
            <a:r>
              <a:t>▸ 14-30 Day Anomaly Lead Warnings</a:t>
            </a:r>
          </a:p>
          <a:p>
            <a:pPr>
              <a:defRPr sz="1000">
                <a:solidFill>
                  <a:srgbClr val="9AB4DB"/>
                </a:solidFill>
              </a:defRPr>
            </a:pPr>
            <a:r>
              <a:t>▸ Normalized Bad Actor Isolation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55280" y="2377440"/>
            <a:ext cx="3474720" cy="3931920"/>
          </a:xfrm>
          <a:prstGeom prst="roundRect">
            <a:avLst/>
          </a:prstGeom>
          <a:solidFill>
            <a:srgbClr val="091738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950" b="1">
                <a:solidFill>
                  <a:srgbClr val="10B981"/>
                </a:solidFill>
              </a:rPr>
              <a:t>TIER 3 · ENTERPRISE PLATFORM</a:t>
            </a:r>
          </a:p>
          <a:p>
            <a:r>
              <a:rPr sz="1500" b="1">
                <a:solidFill>
                  <a:srgbClr val="F1F6FF"/>
                </a:solidFill>
              </a:rPr>
              <a:t>Industrial GenAI &amp; Workflows
</a:t>
            </a:r>
          </a:p>
          <a:p>
            <a:pPr>
              <a:defRPr sz="1000">
                <a:solidFill>
                  <a:srgbClr val="9AB4DB"/>
                </a:solidFill>
              </a:defRPr>
            </a:pPr>
            <a:r>
              <a:t>▸ GenX360 Conversational Assistant</a:t>
            </a:r>
          </a:p>
          <a:p>
            <a:pPr>
              <a:defRPr sz="1000">
                <a:solidFill>
                  <a:srgbClr val="9AB4DB"/>
                </a:solidFill>
              </a:defRPr>
            </a:pPr>
            <a:r>
              <a:t>▸ WorkflowX360 Governed Execution Engine</a:t>
            </a:r>
          </a:p>
          <a:p>
            <a:pPr>
              <a:defRPr sz="1000">
                <a:solidFill>
                  <a:srgbClr val="9AB4DB"/>
                </a:solidFill>
              </a:defRPr>
            </a:pPr>
            <a:r>
              <a:t>▸ EnergyX360 Site-Wide Multi-Header MILP</a:t>
            </a:r>
          </a:p>
          <a:p>
            <a:pPr>
              <a:defRPr sz="1000">
                <a:solidFill>
                  <a:srgbClr val="9AB4DB"/>
                </a:solidFill>
              </a:defRPr>
            </a:pPr>
            <a:r>
              <a:t>▸ Historian &amp; DCS Bi-Directional Bridge</a:t>
            </a:r>
          </a:p>
          <a:p>
            <a:pPr>
              <a:defRPr sz="1000">
                <a:solidFill>
                  <a:srgbClr val="9AB4DB"/>
                </a:solidFill>
              </a:defRPr>
            </a:pPr>
            <a:r>
              <a:t>▸ Automated Shift Handover Reports</a:t>
            </a:r>
          </a:p>
          <a:p>
            <a:pPr>
              <a:defRPr sz="1000">
                <a:solidFill>
                  <a:srgbClr val="9AB4DB"/>
                </a:solidFill>
              </a:defRPr>
            </a:pPr>
            <a:r>
              <a:t>▸ Enterprise RBAC &amp; Full Audit Logging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30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320040"/>
            <a:ext cx="1145500" cy="3840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12480" y="292608"/>
            <a:ext cx="30175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>
                <a:hlinkClick r:id="rId3"/>
              </a:rPr>
              <a:t>brochure.ingenero360.ai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868680"/>
            <a:ext cx="4114800" cy="292608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3B82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3B82F6"/>
                </a:solidFill>
              </a:rPr>
              <a:t>SUITE 1 OF 8 • PETROCHEMICALS &amp; SYNTHESIS GAS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188720"/>
            <a:ext cx="106984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1F6FF"/>
                </a:solidFill>
              </a:rPr>
              <a:t>Ammonia and Methanol Suite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737360"/>
            <a:ext cx="106984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250">
                <a:solidFill>
                  <a:srgbClr val="F1F6FF"/>
                </a:solidFill>
              </a:rPr>
              <a:t>Synthesis Loop, Reforming &amp; Reactor Yield Optimization. </a:t>
            </a:r>
            <a:r>
              <a:rPr sz="1200">
                <a:solidFill>
                  <a:srgbClr val="9AB4DB"/>
                </a:solidFill>
              </a:rPr>
              <a:t>Embedding thermodynamic equilibrium models and catalytic kinetic envelopes to maximize production margin and cut fuel consumption.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2423160"/>
            <a:ext cx="3474720" cy="73152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3B82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3B82F6"/>
                </a:solidFill>
              </a:rPr>
              <a:t>0.8–2.2%  </a:t>
            </a:r>
            <a:r>
              <a:rPr sz="1000">
                <a:solidFill>
                  <a:srgbClr val="F1F6FF"/>
                </a:solidFill>
              </a:rPr>
              <a:t>Yield Uplift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2423160"/>
            <a:ext cx="3474720" cy="73152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3B82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3B82F6"/>
                </a:solidFill>
              </a:rPr>
              <a:t>1.5–3.0%  </a:t>
            </a:r>
            <a:r>
              <a:rPr sz="1000">
                <a:solidFill>
                  <a:srgbClr val="F1F6FF"/>
                </a:solidFill>
              </a:rPr>
              <a:t>Reformer Fuel Gas Savings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55280" y="2423160"/>
            <a:ext cx="3474720" cy="73152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3B82F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3B82F6"/>
                </a:solidFill>
              </a:rPr>
              <a:t>6–12 Mo  </a:t>
            </a:r>
            <a:r>
              <a:rPr sz="1000">
                <a:solidFill>
                  <a:srgbClr val="F1F6FF"/>
                </a:solidFill>
              </a:rPr>
              <a:t>Catalyst Life Extension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3291840"/>
            <a:ext cx="5257800" cy="310896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2B5A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F1F6FF"/>
                </a:solidFill>
              </a:rPr>
              <a:t>                                AmmoniaX360
</a:t>
            </a:r>
          </a:p>
          <a:p>
            <a:r>
              <a:rPr sz="1050">
                <a:solidFill>
                  <a:srgbClr val="38BDF8"/>
                </a:solidFill>
              </a:rPr>
              <a:t>                                Reformer &amp; Synthesis Loop Equilibrium Co-Pilot
</a:t>
            </a:r>
          </a:p>
          <a:p>
            <a:pPr>
              <a:defRPr sz="950">
                <a:solidFill>
                  <a:srgbClr val="9AB4DB"/>
                </a:solidFill>
              </a:defRPr>
            </a:pPr>
            <a:r>
              <a:t>    • Dynamic primary &amp; secondary reformer steam-to-carbon ratio optimization</a:t>
            </a:r>
          </a:p>
          <a:p>
            <a:pPr>
              <a:defRPr sz="950">
                <a:solidFill>
                  <a:srgbClr val="9AB4DB"/>
                </a:solidFill>
              </a:defRPr>
            </a:pPr>
            <a:r>
              <a:t>    • Multi-bed synthesis converter temperature profile &amp; NH3 yield tracking</a:t>
            </a:r>
          </a:p>
          <a:p>
            <a:pPr>
              <a:defRPr sz="950">
                <a:solidFill>
                  <a:srgbClr val="9AB4DB"/>
                </a:solidFill>
              </a:defRPr>
            </a:pPr>
            <a:r>
              <a:t>    • Cryogenic purge gas recovery loop &amp; loop pressure loss minimization</a:t>
            </a:r>
          </a:p>
          <a:p>
            <a:pPr>
              <a:defRPr sz="950">
                <a:solidFill>
                  <a:srgbClr val="9AB4DB"/>
                </a:solidFill>
              </a:defRPr>
            </a:pPr>
            <a:r>
              <a:t>    • Predictive catalyst activity degradation &amp; remaining life forecasting</a:t>
            </a:r>
          </a:p>
        </p:txBody>
      </p:sp>
      <p:pic>
        <p:nvPicPr>
          <p:cNvPr id="13" name="Picture 12" descr="ammoniaX3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3474720"/>
            <a:ext cx="1645920" cy="2327082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6172200" y="3291840"/>
            <a:ext cx="5257800" cy="310896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2B5A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F1F6FF"/>
                </a:solidFill>
              </a:rPr>
              <a:t>                                MethanolX360
</a:t>
            </a:r>
          </a:p>
          <a:p>
            <a:r>
              <a:rPr sz="1050">
                <a:solidFill>
                  <a:srgbClr val="38BDF8"/>
                </a:solidFill>
              </a:rPr>
              <a:t>                                Autothermal &amp; Steam Reforming Syngas Balancer
</a:t>
            </a:r>
          </a:p>
          <a:p>
            <a:pPr>
              <a:defRPr sz="950">
                <a:solidFill>
                  <a:srgbClr val="9AB4DB"/>
                </a:solidFill>
              </a:defRPr>
            </a:pPr>
            <a:r>
              <a:t>    • Reformer tube wall temperature (TMT) balancing and hot-spot prevention</a:t>
            </a:r>
          </a:p>
          <a:p>
            <a:pPr>
              <a:defRPr sz="950">
                <a:solidFill>
                  <a:srgbClr val="9AB4DB"/>
                </a:solidFill>
              </a:defRPr>
            </a:pPr>
            <a:r>
              <a:t>    • Syngas stoichiometric number (SN) dynamic control for synthesis reactor</a:t>
            </a:r>
          </a:p>
          <a:p>
            <a:pPr>
              <a:defRPr sz="950">
                <a:solidFill>
                  <a:srgbClr val="9AB4DB"/>
                </a:solidFill>
              </a:defRPr>
            </a:pPr>
            <a:r>
              <a:t>    • Distillation train energy reduction across topping &amp; refining columns</a:t>
            </a:r>
          </a:p>
          <a:p>
            <a:pPr>
              <a:defRPr sz="950">
                <a:solidFill>
                  <a:srgbClr val="9AB4DB"/>
                </a:solidFill>
              </a:defRPr>
            </a:pPr>
            <a:r>
              <a:t>    • Compressor interstage cooling and recycle loop power minimization</a:t>
            </a:r>
          </a:p>
        </p:txBody>
      </p:sp>
      <p:pic>
        <p:nvPicPr>
          <p:cNvPr id="15" name="Picture 14" descr="MethanolX36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9360" y="3474720"/>
            <a:ext cx="1645920" cy="232623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30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8FD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320040"/>
            <a:ext cx="1145500" cy="3840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12480" y="292608"/>
            <a:ext cx="30175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>
                <a:hlinkClick r:id="rId3"/>
              </a:rPr>
              <a:t>brochure.ingenero360.ai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868680"/>
            <a:ext cx="4114800" cy="292608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8FD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8FD0FF"/>
                </a:solidFill>
              </a:rPr>
              <a:t>SUITE 2 OF 8 • ETHYLENE &amp; PROPYLENE COMPLEX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188720"/>
            <a:ext cx="106984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1F6FF"/>
                </a:solidFill>
              </a:rPr>
              <a:t>Olefin Suite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737360"/>
            <a:ext cx="106984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250">
                <a:solidFill>
                  <a:srgbClr val="F1F6FF"/>
                </a:solidFill>
              </a:rPr>
              <a:t>End-to-End Cracking, Compression &amp; Cold Separation Intelligence. </a:t>
            </a:r>
            <a:r>
              <a:rPr sz="1200">
                <a:solidFill>
                  <a:srgbClr val="9AB4DB"/>
                </a:solidFill>
              </a:rPr>
              <a:t>Unifying furnace yield maximization, CGC anti-surge margins, quench water dynamics, and cold train fractionation under a coordinated multi-agent envelope.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2423160"/>
            <a:ext cx="3474720" cy="73152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8FD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8FD0FF"/>
                </a:solidFill>
              </a:rPr>
              <a:t>10–15%  </a:t>
            </a:r>
            <a:r>
              <a:rPr sz="1000">
                <a:solidFill>
                  <a:srgbClr val="F1F6FF"/>
                </a:solidFill>
              </a:rPr>
              <a:t>Longer Olefins Furnace Run Lengths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2423160"/>
            <a:ext cx="3474720" cy="73152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8FD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8FD0FF"/>
                </a:solidFill>
              </a:rPr>
              <a:t>0.5–1.2%  </a:t>
            </a:r>
            <a:r>
              <a:rPr sz="1000">
                <a:solidFill>
                  <a:srgbClr val="F1F6FF"/>
                </a:solidFill>
              </a:rPr>
              <a:t>Ethylene Recovery Gain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55280" y="2423160"/>
            <a:ext cx="3474720" cy="73152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8FD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8FD0FF"/>
                </a:solidFill>
              </a:rPr>
              <a:t>14–30 Days  </a:t>
            </a:r>
            <a:r>
              <a:rPr sz="1000">
                <a:solidFill>
                  <a:srgbClr val="F1F6FF"/>
                </a:solidFill>
              </a:rPr>
              <a:t>CGC Compressor Anomaly Lead Time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3291840"/>
            <a:ext cx="3474720" cy="146304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2B5A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50" b="1">
                <a:solidFill>
                  <a:srgbClr val="F1F6FF"/>
                </a:solidFill>
              </a:rPr>
              <a:t>                    AcetyleneX360</a:t>
            </a:r>
          </a:p>
          <a:p>
            <a:r>
              <a:rPr sz="850">
                <a:solidFill>
                  <a:srgbClr val="38BDF8"/>
                </a:solidFill>
              </a:rPr>
              <a:t>                    Selective Hydrogenation &amp; Green Oil Mitigation...</a:t>
            </a:r>
          </a:p>
          <a:p>
            <a:r>
              <a:rPr sz="800">
                <a:solidFill>
                  <a:srgbClr val="9AB4DB"/>
                </a:solidFill>
              </a:rPr>
              <a:t>                    • Front-end and tail-end acetylene hydrogenation reactor selectivity control...</a:t>
            </a:r>
          </a:p>
        </p:txBody>
      </p:sp>
      <p:pic>
        <p:nvPicPr>
          <p:cNvPr id="13" name="Picture 12" descr="acetyleneX360_brochur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248" y="3401568"/>
            <a:ext cx="873398" cy="1234440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4389120" y="3291840"/>
            <a:ext cx="3474720" cy="146304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2B5A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50" b="1">
                <a:solidFill>
                  <a:srgbClr val="F1F6FF"/>
                </a:solidFill>
              </a:rPr>
              <a:t>                    CgcX360</a:t>
            </a:r>
          </a:p>
          <a:p>
            <a:r>
              <a:rPr sz="850">
                <a:solidFill>
                  <a:srgbClr val="38BDF8"/>
                </a:solidFill>
              </a:rPr>
              <a:t>                    Cracked Gas Compression Train Efficiency &amp; Surge Protection...</a:t>
            </a:r>
          </a:p>
          <a:p>
            <a:r>
              <a:rPr sz="800">
                <a:solidFill>
                  <a:srgbClr val="9AB4DB"/>
                </a:solidFill>
              </a:rPr>
              <a:t>                    • Stage-by-stage polytropic efficiency, head, and wash oil dosing optimizatio...</a:t>
            </a:r>
          </a:p>
        </p:txBody>
      </p:sp>
      <p:pic>
        <p:nvPicPr>
          <p:cNvPr id="15" name="Picture 14" descr="cgcX360_brochur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8848" y="3401568"/>
            <a:ext cx="873398" cy="1234440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8046720" y="3291840"/>
            <a:ext cx="3474720" cy="146304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2B5A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50" b="1">
                <a:solidFill>
                  <a:srgbClr val="F1F6FF"/>
                </a:solidFill>
              </a:rPr>
              <a:t>                    FurnaceX360</a:t>
            </a:r>
          </a:p>
          <a:p>
            <a:r>
              <a:rPr sz="850">
                <a:solidFill>
                  <a:srgbClr val="38BDF8"/>
                </a:solidFill>
              </a:rPr>
              <a:t>                    Olefin Cracking Yield Maximization &amp; 10-15% Longer Run Lengths...</a:t>
            </a:r>
          </a:p>
          <a:p>
            <a:r>
              <a:rPr sz="800">
                <a:solidFill>
                  <a:srgbClr val="9AB4DB"/>
                </a:solidFill>
              </a:rPr>
              <a:t>                    • Coil Outlet Temperature (COT) and Tube Metal Temperature (TMT) balancing...</a:t>
            </a:r>
          </a:p>
        </p:txBody>
      </p:sp>
      <p:pic>
        <p:nvPicPr>
          <p:cNvPr id="17" name="Picture 16" descr="furnaceX360_Brochur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6448" y="3401568"/>
            <a:ext cx="953885" cy="1234440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731520" y="4892040"/>
            <a:ext cx="3474720" cy="146304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2B5A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50" b="1">
                <a:solidFill>
                  <a:srgbClr val="F1F6FF"/>
                </a:solidFill>
              </a:rPr>
              <a:t>                    OlefinX360</a:t>
            </a:r>
          </a:p>
          <a:p>
            <a:r>
              <a:rPr sz="850">
                <a:solidFill>
                  <a:srgbClr val="38BDF8"/>
                </a:solidFill>
              </a:rPr>
              <a:t>                    Plantwide Ethylene Complex Digital Orchestration...</a:t>
            </a:r>
          </a:p>
          <a:p>
            <a:r>
              <a:rPr sz="800">
                <a:solidFill>
                  <a:srgbClr val="9AB4DB"/>
                </a:solidFill>
              </a:rPr>
              <a:t>                    • Integrated decision co-pilot unifying hot section and cold recovery train...</a:t>
            </a:r>
          </a:p>
        </p:txBody>
      </p:sp>
      <p:pic>
        <p:nvPicPr>
          <p:cNvPr id="19" name="Picture 18" descr="olefinX360_brochur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1248" y="5001768"/>
            <a:ext cx="953035" cy="1234440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4389120" y="4892040"/>
            <a:ext cx="3474720" cy="146304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2B5A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50" b="1">
                <a:solidFill>
                  <a:srgbClr val="F1F6FF"/>
                </a:solidFill>
              </a:rPr>
              <a:t>                    QuenchX360</a:t>
            </a:r>
          </a:p>
          <a:p>
            <a:r>
              <a:rPr sz="850">
                <a:solidFill>
                  <a:srgbClr val="38BDF8"/>
                </a:solidFill>
              </a:rPr>
              <a:t>                    Quench Tower &amp; Dilution Steam System Process Health...</a:t>
            </a:r>
          </a:p>
          <a:p>
            <a:r>
              <a:rPr sz="800">
                <a:solidFill>
                  <a:srgbClr val="9AB4DB"/>
                </a:solidFill>
              </a:rPr>
              <a:t>                    • Quench oil and quench water tower heat balance &amp; emulsion prevention...</a:t>
            </a:r>
          </a:p>
        </p:txBody>
      </p:sp>
      <p:pic>
        <p:nvPicPr>
          <p:cNvPr id="21" name="Picture 20" descr="quenchX360_brochur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98848" y="5001768"/>
            <a:ext cx="873398" cy="1234440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8046720" y="4892040"/>
            <a:ext cx="3474720" cy="146304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2B5A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50" b="1">
                <a:solidFill>
                  <a:srgbClr val="F1F6FF"/>
                </a:solidFill>
              </a:rPr>
              <a:t>                    RecoveryX360</a:t>
            </a:r>
          </a:p>
          <a:p>
            <a:r>
              <a:rPr sz="850">
                <a:solidFill>
                  <a:srgbClr val="38BDF8"/>
                </a:solidFill>
              </a:rPr>
              <a:t>                    Cold Box, Demethanizer &amp; Splitter Super-Fractionation...</a:t>
            </a:r>
          </a:p>
          <a:p>
            <a:r>
              <a:rPr sz="800">
                <a:solidFill>
                  <a:srgbClr val="9AB4DB"/>
                </a:solidFill>
              </a:rPr>
              <a:t>                    • Cold chilling train multi-stage refrigeration loop power minimization...</a:t>
            </a:r>
          </a:p>
        </p:txBody>
      </p:sp>
      <p:pic>
        <p:nvPicPr>
          <p:cNvPr id="23" name="Picture 22" descr="recoveryX360_brochur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56448" y="5001768"/>
            <a:ext cx="873398" cy="12344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30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7CB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320040"/>
            <a:ext cx="1145500" cy="3840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12480" y="292608"/>
            <a:ext cx="30175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>
                <a:hlinkClick r:id="rId3"/>
              </a:rPr>
              <a:t>brochure.ingenero360.ai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868680"/>
            <a:ext cx="4114800" cy="292608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7CB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7CB8FF"/>
                </a:solidFill>
              </a:rPr>
              <a:t>SUITE 3 OF 8 • CRUDE &amp; HEAVY OIL UPGRADING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188720"/>
            <a:ext cx="106984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1F6FF"/>
                </a:solidFill>
              </a:rPr>
              <a:t>Refinery Suite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737360"/>
            <a:ext cx="106984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250">
                <a:solidFill>
                  <a:srgbClr val="F1F6FF"/>
                </a:solidFill>
              </a:rPr>
              <a:t>Crude Distillation, Delayed Coking &amp; Vacuum Tower Process AI. </a:t>
            </a:r>
            <a:r>
              <a:rPr sz="1200">
                <a:solidFill>
                  <a:srgbClr val="9AB4DB"/>
                </a:solidFill>
              </a:rPr>
              <a:t>Real-time crude blend tracking, cut-point optimization, coker drum thermal stress management, and vacuum tower energy minimization.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2423160"/>
            <a:ext cx="3474720" cy="73152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7CB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7CB8FF"/>
                </a:solidFill>
              </a:rPr>
              <a:t>0.4–1.0%  </a:t>
            </a:r>
            <a:r>
              <a:rPr sz="1000">
                <a:solidFill>
                  <a:srgbClr val="F1F6FF"/>
                </a:solidFill>
              </a:rPr>
              <a:t>Distillate Recovery Uplift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2423160"/>
            <a:ext cx="3474720" cy="73152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7CB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7CB8FF"/>
                </a:solidFill>
              </a:rPr>
              <a:t>15–25 Min  </a:t>
            </a:r>
            <a:r>
              <a:rPr sz="1000">
                <a:solidFill>
                  <a:srgbClr val="F1F6FF"/>
                </a:solidFill>
              </a:rPr>
              <a:t>Coker Cycle Time Cut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55280" y="2423160"/>
            <a:ext cx="3474720" cy="73152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7CB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7CB8FF"/>
                </a:solidFill>
              </a:rPr>
              <a:t>2–4%  </a:t>
            </a:r>
            <a:r>
              <a:rPr sz="1000">
                <a:solidFill>
                  <a:srgbClr val="F1F6FF"/>
                </a:solidFill>
              </a:rPr>
              <a:t>Fired Heater Fuel Optimization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3291840"/>
            <a:ext cx="3474720" cy="310896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2B5A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1F6FF"/>
                </a:solidFill>
              </a:rPr>
              <a:t>                      CDUX360
</a:t>
            </a:r>
          </a:p>
          <a:p>
            <a:r>
              <a:rPr sz="950">
                <a:solidFill>
                  <a:srgbClr val="38BDF8"/>
                </a:solidFill>
              </a:rPr>
              <a:t>                      Atmospheric Crude Distillation Cut-Point Optimization
</a:t>
            </a:r>
          </a:p>
          <a:p>
            <a:pPr>
              <a:defRPr sz="900">
                <a:solidFill>
                  <a:srgbClr val="9AB4DB"/>
                </a:solidFill>
              </a:defRPr>
            </a:pPr>
            <a:r>
              <a:t>  • Crude blend characterization soft-sensors updating TBP curves in real time</a:t>
            </a:r>
          </a:p>
          <a:p>
            <a:pPr>
              <a:defRPr sz="900">
                <a:solidFill>
                  <a:srgbClr val="9AB4DB"/>
                </a:solidFill>
              </a:defRPr>
            </a:pPr>
            <a:r>
              <a:t>  • Atmospheric column tray flooding and jet flooding margin prediction</a:t>
            </a:r>
          </a:p>
          <a:p>
            <a:pPr>
              <a:defRPr sz="900">
                <a:solidFill>
                  <a:srgbClr val="9AB4DB"/>
                </a:solidFill>
              </a:defRPr>
            </a:pPr>
            <a:r>
              <a:t>  • Kero, diesel, and heavy naphtha cut-point shifts targeting maximum gross margin</a:t>
            </a:r>
          </a:p>
          <a:p>
            <a:pPr>
              <a:defRPr sz="900">
                <a:solidFill>
                  <a:srgbClr val="9AB4DB"/>
                </a:solidFill>
              </a:defRPr>
            </a:pPr>
            <a:r>
              <a:t>  • Crude preheat train fouling tracking and furnace fuel gas reduction</a:t>
            </a:r>
          </a:p>
        </p:txBody>
      </p:sp>
      <p:pic>
        <p:nvPicPr>
          <p:cNvPr id="13" name="Picture 12" descr="cduX360_brochur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3429000"/>
            <a:ext cx="1051560" cy="1486250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4343400" y="3291840"/>
            <a:ext cx="3474720" cy="310896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2B5A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1F6FF"/>
                </a:solidFill>
              </a:rPr>
              <a:t>                      CokerX360
</a:t>
            </a:r>
          </a:p>
          <a:p>
            <a:r>
              <a:rPr sz="950">
                <a:solidFill>
                  <a:srgbClr val="38BDF8"/>
                </a:solidFill>
              </a:rPr>
              <a:t>                      Delayed Coking Drum Cycle Acceleration &amp; Thermal Stress Guard
</a:t>
            </a:r>
          </a:p>
          <a:p>
            <a:pPr>
              <a:defRPr sz="900">
                <a:solidFill>
                  <a:srgbClr val="9AB4DB"/>
                </a:solidFill>
              </a:defRPr>
            </a:pPr>
            <a:r>
              <a:t>  • Drum switch, quench, and warm-up cycle acceleration (15-25 min savings)</a:t>
            </a:r>
          </a:p>
          <a:p>
            <a:pPr>
              <a:defRPr sz="900">
                <a:solidFill>
                  <a:srgbClr val="9AB4DB"/>
                </a:solidFill>
              </a:defRPr>
            </a:pPr>
            <a:r>
              <a:t>  • Fired heater coking rate estimation and velocity steam optimization</a:t>
            </a:r>
          </a:p>
          <a:p>
            <a:pPr>
              <a:defRPr sz="900">
                <a:solidFill>
                  <a:srgbClr val="9AB4DB"/>
                </a:solidFill>
              </a:defRPr>
            </a:pPr>
            <a:r>
              <a:t>  • Anti-foam injection optimization preventing costly foam-over into fractionator</a:t>
            </a:r>
          </a:p>
          <a:p>
            <a:pPr>
              <a:defRPr sz="900">
                <a:solidFill>
                  <a:srgbClr val="9AB4DB"/>
                </a:solidFill>
              </a:defRPr>
            </a:pPr>
            <a:r>
              <a:t>  • Heavy coker gas oil (HCGO) yield maximization for downstream hydrocrackers</a:t>
            </a:r>
          </a:p>
        </p:txBody>
      </p:sp>
      <p:pic>
        <p:nvPicPr>
          <p:cNvPr id="15" name="Picture 14" descr="cokerX360_brochur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0560" y="3429000"/>
            <a:ext cx="1051560" cy="1486250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7955280" y="3291840"/>
            <a:ext cx="3474720" cy="310896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2B5A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300" b="1">
                <a:solidFill>
                  <a:srgbClr val="F1F6FF"/>
                </a:solidFill>
              </a:rPr>
              <a:t>                      VDUX360
</a:t>
            </a:r>
          </a:p>
          <a:p>
            <a:r>
              <a:rPr sz="950">
                <a:solidFill>
                  <a:srgbClr val="38BDF8"/>
                </a:solidFill>
              </a:rPr>
              <a:t>                      Vacuum Distillation Deep Cut &amp; Flash Zone Optimization
</a:t>
            </a:r>
          </a:p>
          <a:p>
            <a:pPr>
              <a:defRPr sz="900">
                <a:solidFill>
                  <a:srgbClr val="9AB4DB"/>
                </a:solidFill>
              </a:defRPr>
            </a:pPr>
            <a:r>
              <a:t>  • Vacuum tower absolute pressure minimization and ejector train monitoring</a:t>
            </a:r>
          </a:p>
          <a:p>
            <a:pPr>
              <a:defRPr sz="900">
                <a:solidFill>
                  <a:srgbClr val="9AB4DB"/>
                </a:solidFill>
              </a:defRPr>
            </a:pPr>
            <a:r>
              <a:t>  • Flash zone wash section entrainment prevention and asphalt cut control</a:t>
            </a:r>
          </a:p>
          <a:p>
            <a:pPr>
              <a:defRPr sz="900">
                <a:solidFill>
                  <a:srgbClr val="9AB4DB"/>
                </a:solidFill>
              </a:defRPr>
            </a:pPr>
            <a:r>
              <a:t>  • Heavy Vacuum Gas Oil (HVGO) recovery lift while meeting metal specs</a:t>
            </a:r>
          </a:p>
          <a:p>
            <a:pPr>
              <a:defRPr sz="900">
                <a:solidFill>
                  <a:srgbClr val="9AB4DB"/>
                </a:solidFill>
              </a:defRPr>
            </a:pPr>
            <a:r>
              <a:t>  • Furnace transfer line coking mitigation under severe deep-cut conditions</a:t>
            </a:r>
          </a:p>
        </p:txBody>
      </p:sp>
      <p:pic>
        <p:nvPicPr>
          <p:cNvPr id="17" name="Picture 16" descr="vduX360_brochur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2440" y="3429000"/>
            <a:ext cx="1051560" cy="14862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30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2B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320040"/>
            <a:ext cx="1145500" cy="3840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12480" y="292608"/>
            <a:ext cx="30175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>
                <a:hlinkClick r:id="rId3"/>
              </a:rPr>
              <a:t>brochure.ingenero360.ai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868680"/>
            <a:ext cx="4114800" cy="292608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22B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22B8F0"/>
                </a:solidFill>
              </a:rPr>
              <a:t>SUITE 4 OF 8 • TRANSMISSION, NGL &amp; CRYOGENIC GAS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188720"/>
            <a:ext cx="106984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1F6FF"/>
                </a:solidFill>
              </a:rPr>
              <a:t>Gas Suite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737360"/>
            <a:ext cx="106984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250">
                <a:solidFill>
                  <a:srgbClr val="F1F6FF"/>
                </a:solidFill>
              </a:rPr>
              <a:t>Gas Plant Processing &amp; High-Margin Pipeline Network Optimization. </a:t>
            </a:r>
            <a:r>
              <a:rPr sz="1200">
                <a:solidFill>
                  <a:srgbClr val="9AB4DB"/>
                </a:solidFill>
              </a:rPr>
              <a:t>Reconciling rigorous hydraulic models, linepack thermodynamics, and market tariffs to find the constraint-feasible, highest-margin delivery schedule.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2423160"/>
            <a:ext cx="3474720" cy="73152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22B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22B8F0"/>
                </a:solidFill>
              </a:rPr>
              <a:t>1.5–3.2%  </a:t>
            </a:r>
            <a:r>
              <a:rPr sz="1000">
                <a:solidFill>
                  <a:srgbClr val="F1F6FF"/>
                </a:solidFill>
              </a:rPr>
              <a:t>NGL Recovery Improvement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2423160"/>
            <a:ext cx="3474720" cy="73152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22B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22B8F0"/>
                </a:solidFill>
              </a:rPr>
              <a:t>4–8%  </a:t>
            </a:r>
            <a:r>
              <a:rPr sz="1000">
                <a:solidFill>
                  <a:srgbClr val="F1F6FF"/>
                </a:solidFill>
              </a:rPr>
              <a:t>Compression Fuel Reduction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55280" y="2423160"/>
            <a:ext cx="3474720" cy="73152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22B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22B8F0"/>
                </a:solidFill>
              </a:rPr>
              <a:t>100%  </a:t>
            </a:r>
            <a:r>
              <a:rPr sz="1000">
                <a:solidFill>
                  <a:srgbClr val="F1F6FF"/>
                </a:solidFill>
              </a:rPr>
              <a:t>Hydraulic Constraint Compliance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3291840"/>
            <a:ext cx="5257800" cy="310896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2B5A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F1F6FF"/>
                </a:solidFill>
              </a:rPr>
              <a:t>                                GasnetX360
</a:t>
            </a:r>
          </a:p>
          <a:p>
            <a:r>
              <a:rPr sz="1050">
                <a:solidFill>
                  <a:srgbClr val="38BDF8"/>
                </a:solidFill>
              </a:rPr>
              <a:t>                                Highest-Margin, Constraint-Feasible Pipeline Optimization
</a:t>
            </a:r>
          </a:p>
          <a:p>
            <a:pPr>
              <a:defRPr sz="950">
                <a:solidFill>
                  <a:srgbClr val="9AB4DB"/>
                </a:solidFill>
              </a:defRPr>
            </a:pPr>
            <a:r>
              <a:t>    • Rigorous transient hydraulics combined with commercial tariffs &amp; fuel costs</a:t>
            </a:r>
          </a:p>
          <a:p>
            <a:pPr>
              <a:defRPr sz="950">
                <a:solidFill>
                  <a:srgbClr val="9AB4DB"/>
                </a:solidFill>
              </a:defRPr>
            </a:pPr>
            <a:r>
              <a:t>    • Linepack thermodynamics optimization across variable delivery demands</a:t>
            </a:r>
          </a:p>
          <a:p>
            <a:pPr>
              <a:defRPr sz="950">
                <a:solidFill>
                  <a:srgbClr val="9AB4DB"/>
                </a:solidFill>
              </a:defRPr>
            </a:pPr>
            <a:r>
              <a:t>    • Compressor station fuel minimization while guaranteeing delivery pressures</a:t>
            </a:r>
          </a:p>
          <a:p>
            <a:pPr>
              <a:defRPr sz="950">
                <a:solidFill>
                  <a:srgbClr val="9AB4DB"/>
                </a:solidFill>
              </a:defRPr>
            </a:pPr>
            <a:r>
              <a:t>    • Imbalance penalty avoidance and multi-scenario commercial dispatching</a:t>
            </a:r>
          </a:p>
        </p:txBody>
      </p:sp>
      <p:pic>
        <p:nvPicPr>
          <p:cNvPr id="13" name="Picture 12" descr="gasnetX3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3474720"/>
            <a:ext cx="1645920" cy="232630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6172200" y="3291840"/>
            <a:ext cx="5257800" cy="310896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2B5A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F1F6FF"/>
                </a:solidFill>
              </a:rPr>
              <a:t>                                GasX360
</a:t>
            </a:r>
          </a:p>
          <a:p>
            <a:r>
              <a:rPr sz="1050">
                <a:solidFill>
                  <a:srgbClr val="38BDF8"/>
                </a:solidFill>
              </a:rPr>
              <a:t>                                Gas Processing, Cryogenic NGL &amp; Fractionation Optimization
</a:t>
            </a:r>
          </a:p>
          <a:p>
            <a:pPr>
              <a:defRPr sz="950">
                <a:solidFill>
                  <a:srgbClr val="9AB4DB"/>
                </a:solidFill>
              </a:defRPr>
            </a:pPr>
            <a:r>
              <a:t>    • Inlet separation and slug catcher liquid surge protection</a:t>
            </a:r>
          </a:p>
          <a:p>
            <a:pPr>
              <a:defRPr sz="950">
                <a:solidFill>
                  <a:srgbClr val="9AB4DB"/>
                </a:solidFill>
              </a:defRPr>
            </a:pPr>
            <a:r>
              <a:t>    • Cryogenic turbo-expander and refrigeration train power minimization</a:t>
            </a:r>
          </a:p>
          <a:p>
            <a:pPr>
              <a:defRPr sz="950">
                <a:solidFill>
                  <a:srgbClr val="9AB4DB"/>
                </a:solidFill>
              </a:defRPr>
            </a:pPr>
            <a:r>
              <a:t>    • Dynamic ethane recovery vs. rejection economics based on real-time prices</a:t>
            </a:r>
          </a:p>
          <a:p>
            <a:pPr>
              <a:defRPr sz="950">
                <a:solidFill>
                  <a:srgbClr val="9AB4DB"/>
                </a:solidFill>
              </a:defRPr>
            </a:pPr>
            <a:r>
              <a:t>    • Demethanizer, deethanizer, and depropanizer heat integration</a:t>
            </a:r>
          </a:p>
        </p:txBody>
      </p:sp>
      <p:pic>
        <p:nvPicPr>
          <p:cNvPr id="15" name="Picture 14" descr="gasX36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9360" y="3474720"/>
            <a:ext cx="1645920" cy="232630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30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6AA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320040"/>
            <a:ext cx="1145500" cy="3840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12480" y="292608"/>
            <a:ext cx="30175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>
                <a:hlinkClick r:id="rId3"/>
              </a:rPr>
              <a:t>brochure.ingenero360.ai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868680"/>
            <a:ext cx="4114800" cy="292608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6AA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6AA6FF"/>
                </a:solidFill>
              </a:rPr>
              <a:t>SUITE 5 OF 8 • POLYOLEFINS &amp; PLASTICS MANUFACTURING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188720"/>
            <a:ext cx="106984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1F6FF"/>
                </a:solidFill>
              </a:rPr>
              <a:t>Polymer Suite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737360"/>
            <a:ext cx="106984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250">
                <a:solidFill>
                  <a:srgbClr val="F1F6FF"/>
                </a:solidFill>
              </a:rPr>
              <a:t>Reactor MI Control &amp; High-Speed Grade Transition Intelligence. </a:t>
            </a:r>
            <a:r>
              <a:rPr sz="1200">
                <a:solidFill>
                  <a:srgbClr val="9AB4DB"/>
                </a:solidFill>
              </a:rPr>
              <a:t>Virtual Melt Index analyzers combined with non-linear transition trajectories to cut off-spec production and safeguard fluidized bed stability.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2423160"/>
            <a:ext cx="3474720" cy="73152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6AA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6AA6FF"/>
                </a:solidFill>
              </a:rPr>
              <a:t>25–40%  </a:t>
            </a:r>
            <a:r>
              <a:rPr sz="1000">
                <a:solidFill>
                  <a:srgbClr val="F1F6FF"/>
                </a:solidFill>
              </a:rPr>
              <a:t>Grade Transition Time Cut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2423160"/>
            <a:ext cx="3474720" cy="73152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6AA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6AA6FF"/>
                </a:solidFill>
              </a:rPr>
              <a:t>30–50%  </a:t>
            </a:r>
            <a:r>
              <a:rPr sz="1000">
                <a:solidFill>
                  <a:srgbClr val="F1F6FF"/>
                </a:solidFill>
              </a:rPr>
              <a:t>Off-Spec Material Reduction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55280" y="2423160"/>
            <a:ext cx="3474720" cy="73152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6AA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6AA6FF"/>
                </a:solidFill>
              </a:rPr>
              <a:t>±1.5%  </a:t>
            </a:r>
            <a:r>
              <a:rPr sz="1000">
                <a:solidFill>
                  <a:srgbClr val="F1F6FF"/>
                </a:solidFill>
              </a:rPr>
              <a:t>Real-Time MI Prediction Accuracy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3291840"/>
            <a:ext cx="5257800" cy="310896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2B5A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F1F6FF"/>
                </a:solidFill>
              </a:rPr>
              <a:t>                                PolymerX360
</a:t>
            </a:r>
          </a:p>
          <a:p>
            <a:r>
              <a:rPr sz="1050">
                <a:solidFill>
                  <a:srgbClr val="38BDF8"/>
                </a:solidFill>
              </a:rPr>
              <a:t>                                Fluidized Bed MI Prediction &amp; Fast Grade Transition
</a:t>
            </a:r>
          </a:p>
          <a:p>
            <a:pPr>
              <a:defRPr sz="950">
                <a:solidFill>
                  <a:srgbClr val="9AB4DB"/>
                </a:solidFill>
              </a:defRPr>
            </a:pPr>
            <a:r>
              <a:t>    • Virtual Melt Index (MI) &amp; Density soft sensor trained on reactor kinetics</a:t>
            </a:r>
          </a:p>
          <a:p>
            <a:pPr>
              <a:defRPr sz="950">
                <a:solidFill>
                  <a:srgbClr val="9AB4DB"/>
                </a:solidFill>
              </a:defRPr>
            </a:pPr>
            <a:r>
              <a:t>    • 25-40% faster grade transitions minimizing intermediate off-spec material</a:t>
            </a:r>
          </a:p>
          <a:p>
            <a:pPr>
              <a:defRPr sz="950">
                <a:solidFill>
                  <a:srgbClr val="9AB4DB"/>
                </a:solidFill>
              </a:defRPr>
            </a:pPr>
            <a:r>
              <a:t>    • Fluidized bed electrostatic charge and hot-spot / sheeting early detection</a:t>
            </a:r>
          </a:p>
          <a:p>
            <a:pPr>
              <a:defRPr sz="950">
                <a:solidFill>
                  <a:srgbClr val="9AB4DB"/>
                </a:solidFill>
              </a:defRPr>
            </a:pPr>
            <a:r>
              <a:t>    • Extruder specific energy and melt pump pressure stabilization</a:t>
            </a:r>
          </a:p>
        </p:txBody>
      </p:sp>
      <p:pic>
        <p:nvPicPr>
          <p:cNvPr id="13" name="Picture 12" descr="polymerX360_brochur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3474720"/>
            <a:ext cx="1645920" cy="232630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30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4F9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320040"/>
            <a:ext cx="1145500" cy="3840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12480" y="292608"/>
            <a:ext cx="30175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>
                <a:hlinkClick r:id="rId3"/>
              </a:rPr>
              <a:t>brochure.ingenero360.ai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868680"/>
            <a:ext cx="4114800" cy="292608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4F9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4F9DFF"/>
                </a:solidFill>
              </a:rPr>
              <a:t>SUITE 6 OF 8 • AGENTIC FOUNDATION &amp; INDUSTRIAL GENAI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188720"/>
            <a:ext cx="106984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1F6FF"/>
                </a:solidFill>
              </a:rPr>
              <a:t>Diagnostic and Agentic AI Tools Suite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737360"/>
            <a:ext cx="106984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250">
                <a:solidFill>
                  <a:srgbClr val="F1F6FF"/>
                </a:solidFill>
              </a:rPr>
              <a:t>Autonomous Diagnosis, Loop Health, Anomaly Detection &amp; AI Workflows. </a:t>
            </a:r>
            <a:r>
              <a:rPr sz="1200">
                <a:solidFill>
                  <a:srgbClr val="9AB4DB"/>
                </a:solidFill>
              </a:rPr>
              <a:t>Continuous cascaded loop tuning, multivariate sensor drift filtering, automated workflow routing, and conversational generative AI for plant operations.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2423160"/>
            <a:ext cx="3474720" cy="73152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4F9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4F9DFF"/>
                </a:solidFill>
              </a:rPr>
              <a:t>100%  </a:t>
            </a:r>
            <a:r>
              <a:rPr sz="1000">
                <a:solidFill>
                  <a:srgbClr val="F1F6FF"/>
                </a:solidFill>
              </a:rPr>
              <a:t>Control Loops Monitored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2423160"/>
            <a:ext cx="3474720" cy="73152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4F9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4F9DFF"/>
                </a:solidFill>
              </a:rPr>
              <a:t>80%+  </a:t>
            </a:r>
            <a:r>
              <a:rPr sz="1000">
                <a:solidFill>
                  <a:srgbClr val="F1F6FF"/>
                </a:solidFill>
              </a:rPr>
              <a:t>False Alarm Fatigue Cut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55280" y="2423160"/>
            <a:ext cx="3474720" cy="73152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4F9D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4F9DFF"/>
                </a:solidFill>
              </a:rPr>
              <a:t>&lt;3 Sec  </a:t>
            </a:r>
            <a:r>
              <a:rPr sz="1000">
                <a:solidFill>
                  <a:srgbClr val="F1F6FF"/>
                </a:solidFill>
              </a:rPr>
              <a:t>Instant Historian &amp; SOP Answers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3291840"/>
            <a:ext cx="5257800" cy="146304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2B5A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50" b="1">
                <a:solidFill>
                  <a:srgbClr val="F1F6FF"/>
                </a:solidFill>
              </a:rPr>
              <a:t>                    ControllerX360</a:t>
            </a:r>
          </a:p>
          <a:p>
            <a:r>
              <a:rPr sz="850">
                <a:solidFill>
                  <a:srgbClr val="38BDF8"/>
                </a:solidFill>
              </a:rPr>
              <a:t>                    Cascading Multi-Test Loop Diagnostics &amp; Automated Tuning...</a:t>
            </a:r>
          </a:p>
          <a:p>
            <a:r>
              <a:rPr sz="800">
                <a:solidFill>
                  <a:srgbClr val="9AB4DB"/>
                </a:solidFill>
              </a:rPr>
              <a:t>                    • Vendor-agnostic DCS historian ingestion (PV, SP, OP, MODE) across every loo...</a:t>
            </a:r>
          </a:p>
        </p:txBody>
      </p:sp>
      <p:pic>
        <p:nvPicPr>
          <p:cNvPr id="13" name="Picture 12" descr="controllerX360_brochur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248" y="3401568"/>
            <a:ext cx="953885" cy="1234440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6172200" y="3291840"/>
            <a:ext cx="5257800" cy="146304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2B5A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50" b="1">
                <a:solidFill>
                  <a:srgbClr val="F1F6FF"/>
                </a:solidFill>
              </a:rPr>
              <a:t>                    GenX360</a:t>
            </a:r>
          </a:p>
          <a:p>
            <a:r>
              <a:rPr sz="850">
                <a:solidFill>
                  <a:srgbClr val="38BDF8"/>
                </a:solidFill>
              </a:rPr>
              <a:t>                    Autonomous Generative AI Decision Support in Teams &amp; Web...</a:t>
            </a:r>
          </a:p>
          <a:p>
            <a:r>
              <a:rPr sz="800">
                <a:solidFill>
                  <a:srgbClr val="9AB4DB"/>
                </a:solidFill>
              </a:rPr>
              <a:t>                    • Natural-language querying connected live to plant historian &amp; lab telemetry...</a:t>
            </a:r>
          </a:p>
        </p:txBody>
      </p:sp>
      <p:pic>
        <p:nvPicPr>
          <p:cNvPr id="15" name="Picture 14" descr="genX360_Brochur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1928" y="3401568"/>
            <a:ext cx="873398" cy="1234440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731520" y="4892040"/>
            <a:ext cx="5257800" cy="146304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2B5A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50" b="1">
                <a:solidFill>
                  <a:srgbClr val="F1F6FF"/>
                </a:solidFill>
              </a:rPr>
              <a:t>                    OutlierX360</a:t>
            </a:r>
          </a:p>
          <a:p>
            <a:r>
              <a:rPr sz="850">
                <a:solidFill>
                  <a:srgbClr val="38BDF8"/>
                </a:solidFill>
              </a:rPr>
              <a:t>                    Multivariate Sensor Drift &amp; Anomaly Isolation...</a:t>
            </a:r>
          </a:p>
          <a:p>
            <a:r>
              <a:rPr sz="800">
                <a:solidFill>
                  <a:srgbClr val="9AB4DB"/>
                </a:solidFill>
              </a:rPr>
              <a:t>                    • Continuous multivariate validation over thousands of real-time process tags...</a:t>
            </a:r>
          </a:p>
        </p:txBody>
      </p:sp>
      <p:pic>
        <p:nvPicPr>
          <p:cNvPr id="17" name="Picture 16" descr="outlierX360_brochur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1248" y="5001768"/>
            <a:ext cx="872800" cy="1234440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6172200" y="4892040"/>
            <a:ext cx="5257800" cy="146304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2B5A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50" b="1">
                <a:solidFill>
                  <a:srgbClr val="F1F6FF"/>
                </a:solidFill>
              </a:rPr>
              <a:t>                    WorkflowX360</a:t>
            </a:r>
          </a:p>
          <a:p>
            <a:r>
              <a:rPr sz="850">
                <a:solidFill>
                  <a:srgbClr val="38BDF8"/>
                </a:solidFill>
              </a:rPr>
              <a:t>                    Governed Digital Execution for Industrial Operations...</a:t>
            </a:r>
          </a:p>
          <a:p>
            <a:r>
              <a:rPr sz="800">
                <a:solidFill>
                  <a:srgbClr val="9AB4DB"/>
                </a:solidFill>
              </a:rPr>
              <a:t>                    • Eliminates unmanaged email threads and spreadsheets with digital workflows...</a:t>
            </a:r>
          </a:p>
        </p:txBody>
      </p:sp>
      <p:pic>
        <p:nvPicPr>
          <p:cNvPr id="19" name="Picture 18" descr="workflowX360_brochur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1928" y="5001768"/>
            <a:ext cx="953292" cy="12344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30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320040"/>
            <a:ext cx="1145500" cy="3840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12480" y="292608"/>
            <a:ext cx="30175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>
                <a:hlinkClick r:id="rId3"/>
              </a:rPr>
              <a:t>brochure.ingenero360.ai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868680"/>
            <a:ext cx="4114800" cy="292608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38BDF8"/>
                </a:solidFill>
              </a:rPr>
              <a:t>SUITE 7 OF 8 • CRITICAL ASSETS &amp; PREDICTIVE UPTIME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188720"/>
            <a:ext cx="106984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1F6FF"/>
                </a:solidFill>
              </a:rPr>
              <a:t>Maintenance and Reliability Suite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737360"/>
            <a:ext cx="106984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250">
                <a:solidFill>
                  <a:srgbClr val="F1F6FF"/>
                </a:solidFill>
              </a:rPr>
              <a:t>Predictive Asset Health, Failure Lead Times &amp; Maintenance Ranking. </a:t>
            </a:r>
            <a:r>
              <a:rPr sz="1200">
                <a:solidFill>
                  <a:srgbClr val="9AB4DB"/>
                </a:solidFill>
              </a:rPr>
              <a:t>Unifying CMMS/SAP maintenance costs with vibration, thermal, and electrical telemetry to isolate quiet cost sinkholes weeks before catastrophic trips.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2423160"/>
            <a:ext cx="3474720" cy="73152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38BDF8"/>
                </a:solidFill>
              </a:rPr>
              <a:t>14–30 Days  </a:t>
            </a:r>
            <a:r>
              <a:rPr sz="1000">
                <a:solidFill>
                  <a:srgbClr val="F1F6FF"/>
                </a:solidFill>
              </a:rPr>
              <a:t>Pre-Trip Warning Horizon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2423160"/>
            <a:ext cx="3474720" cy="73152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38BDF8"/>
                </a:solidFill>
              </a:rPr>
              <a:t>12–20%  </a:t>
            </a:r>
            <a:r>
              <a:rPr sz="1000">
                <a:solidFill>
                  <a:srgbClr val="F1F6FF"/>
                </a:solidFill>
              </a:rPr>
              <a:t>Unplanned Trip Reduction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55280" y="2423160"/>
            <a:ext cx="3474720" cy="73152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38BDF8"/>
                </a:solidFill>
              </a:rPr>
              <a:t>15–25%  </a:t>
            </a:r>
            <a:r>
              <a:rPr sz="1000">
                <a:solidFill>
                  <a:srgbClr val="F1F6FF"/>
                </a:solidFill>
              </a:rPr>
              <a:t>Maintenance Cost Avoidance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3291840"/>
            <a:ext cx="5257800" cy="310896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2B5A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F1F6FF"/>
                </a:solidFill>
              </a:rPr>
              <a:t>                                MaintenanceX360
</a:t>
            </a:r>
          </a:p>
          <a:p>
            <a:r>
              <a:rPr sz="1050">
                <a:solidFill>
                  <a:srgbClr val="38BDF8"/>
                </a:solidFill>
              </a:rPr>
              <a:t>                                Cross-Plant Asset Cost Benchmarking &amp; Bad Actor Elimination
</a:t>
            </a:r>
          </a:p>
          <a:p>
            <a:pPr>
              <a:defRPr sz="950">
                <a:solidFill>
                  <a:srgbClr val="9AB4DB"/>
                </a:solidFill>
              </a:defRPr>
            </a:pPr>
            <a:r>
              <a:t>    • Correlates SAP PM maintenance expenditure with CMMS reliability records</a:t>
            </a:r>
          </a:p>
          <a:p>
            <a:pPr>
              <a:defRPr sz="950">
                <a:solidFill>
                  <a:srgbClr val="9AB4DB"/>
                </a:solidFill>
              </a:defRPr>
            </a:pPr>
            <a:r>
              <a:t>    • Ranks units and machines against identical peers to isolate quiet money pits</a:t>
            </a:r>
          </a:p>
          <a:p>
            <a:pPr>
              <a:defRPr sz="950">
                <a:solidFill>
                  <a:srgbClr val="9AB4DB"/>
                </a:solidFill>
              </a:defRPr>
            </a:pPr>
            <a:r>
              <a:t>    • Spares consumption forecasting based on actual operating stress hours</a:t>
            </a:r>
          </a:p>
          <a:p>
            <a:pPr>
              <a:defRPr sz="950">
                <a:solidFill>
                  <a:srgbClr val="9AB4DB"/>
                </a:solidFill>
              </a:defRPr>
            </a:pPr>
            <a:r>
              <a:t>    • Turnaround maintenance scope optimization to avoid unnecessary overhauls</a:t>
            </a:r>
          </a:p>
        </p:txBody>
      </p:sp>
      <p:pic>
        <p:nvPicPr>
          <p:cNvPr id="13" name="Picture 12" descr="maintenanceX360_brochur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3474720"/>
            <a:ext cx="1645920" cy="2328180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6172200" y="3291840"/>
            <a:ext cx="5257800" cy="310896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2B5A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F1F6FF"/>
                </a:solidFill>
              </a:rPr>
              <a:t>                                ReliabilityX360
</a:t>
            </a:r>
          </a:p>
          <a:p>
            <a:r>
              <a:rPr sz="1050">
                <a:solidFill>
                  <a:srgbClr val="38BDF8"/>
                </a:solidFill>
              </a:rPr>
              <a:t>                                Predictive Health &amp; 14-30 Day Lead Anomaly Detection
</a:t>
            </a:r>
          </a:p>
          <a:p>
            <a:pPr>
              <a:defRPr sz="950">
                <a:solidFill>
                  <a:srgbClr val="9AB4DB"/>
                </a:solidFill>
              </a:defRPr>
            </a:pPr>
            <a:r>
              <a:t>    • Physics-informed ML models for compressors, pumps, turbines &amp; blowers</a:t>
            </a:r>
          </a:p>
          <a:p>
            <a:pPr>
              <a:defRPr sz="950">
                <a:solidFill>
                  <a:srgbClr val="9AB4DB"/>
                </a:solidFill>
              </a:defRPr>
            </a:pPr>
            <a:r>
              <a:t>    • Vibration spectral signature and bearing temperature early warning</a:t>
            </a:r>
          </a:p>
          <a:p>
            <a:pPr>
              <a:defRPr sz="950">
                <a:solidFill>
                  <a:srgbClr val="9AB4DB"/>
                </a:solidFill>
              </a:defRPr>
            </a:pPr>
            <a:r>
              <a:t>    • Lube oil degradation, mechanical seal leak, and impeller cavitation flags</a:t>
            </a:r>
          </a:p>
          <a:p>
            <a:pPr>
              <a:defRPr sz="950">
                <a:solidFill>
                  <a:srgbClr val="9AB4DB"/>
                </a:solidFill>
              </a:defRPr>
            </a:pPr>
            <a:r>
              <a:t>    • Replaces reactive trip alarms with actionable pre-failure maintenance horizons</a:t>
            </a:r>
          </a:p>
        </p:txBody>
      </p:sp>
      <p:pic>
        <p:nvPicPr>
          <p:cNvPr id="15" name="Picture 14" descr="reliabilityX360_brochur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9360" y="3474720"/>
            <a:ext cx="1645920" cy="232630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30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A8D4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320040"/>
            <a:ext cx="1145500" cy="3840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12480" y="292608"/>
            <a:ext cx="30175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>
                <a:hlinkClick r:id="rId3"/>
              </a:rPr>
              <a:t>brochure.ingenero360.ai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868680"/>
            <a:ext cx="4114800" cy="292608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A8D4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A8D4FF"/>
                </a:solidFill>
              </a:rPr>
              <a:t>SUITE 8 OF 8 • SITE-WIDE ENERGY, STEAM &amp; POWER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188720"/>
            <a:ext cx="106984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1F6FF"/>
                </a:solidFill>
              </a:rPr>
              <a:t>Utility Suite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737360"/>
            <a:ext cx="106984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250">
                <a:solidFill>
                  <a:srgbClr val="F1F6FF"/>
                </a:solidFill>
              </a:rPr>
              <a:t>Mixed-Integer Linear Programming for Multi-Header Energy Optimization. </a:t>
            </a:r>
            <a:r>
              <a:rPr sz="1200">
                <a:solidFill>
                  <a:srgbClr val="9AB4DB"/>
                </a:solidFill>
              </a:rPr>
              <a:t>Real-time optimization of boilers, steam turbines, letdown stations, and electrical import/export to eliminate venting and slash carbon emissions.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2423160"/>
            <a:ext cx="3474720" cy="73152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A8D4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A8D4FF"/>
                </a:solidFill>
              </a:rPr>
              <a:t>1–3%  </a:t>
            </a:r>
            <a:r>
              <a:rPr sz="1000">
                <a:solidFill>
                  <a:srgbClr val="F1F6FF"/>
                </a:solidFill>
              </a:rPr>
              <a:t>Site-Wide Energy Cost Cut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2423160"/>
            <a:ext cx="3474720" cy="73152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A8D4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A8D4FF"/>
                </a:solidFill>
              </a:rPr>
              <a:t>2–5%  </a:t>
            </a:r>
            <a:r>
              <a:rPr sz="1000">
                <a:solidFill>
                  <a:srgbClr val="F1F6FF"/>
                </a:solidFill>
              </a:rPr>
              <a:t>Scope-1 Carbon Emission Drop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55280" y="2423160"/>
            <a:ext cx="3474720" cy="73152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A8D4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A8D4FF"/>
                </a:solidFill>
              </a:rPr>
              <a:t>0 Event  </a:t>
            </a:r>
            <a:r>
              <a:rPr sz="1000">
                <a:solidFill>
                  <a:srgbClr val="F1F6FF"/>
                </a:solidFill>
              </a:rPr>
              <a:t>Steam Header Pressure Trip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3291840"/>
            <a:ext cx="5257800" cy="3108960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2B5A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400" b="1">
                <a:solidFill>
                  <a:srgbClr val="F1F6FF"/>
                </a:solidFill>
              </a:rPr>
              <a:t>                                EnergyX360
</a:t>
            </a:r>
          </a:p>
          <a:p>
            <a:r>
              <a:rPr sz="1050">
                <a:solidFill>
                  <a:srgbClr val="38BDF8"/>
                </a:solidFill>
              </a:rPr>
              <a:t>                                Site-Wide Steam &amp; Power Mixed-Integer Linear Programming
</a:t>
            </a:r>
          </a:p>
          <a:p>
            <a:pPr>
              <a:defRPr sz="950">
                <a:solidFill>
                  <a:srgbClr val="9AB4DB"/>
                </a:solidFill>
              </a:defRPr>
            </a:pPr>
            <a:r>
              <a:t>    • Real-time mass and energy balance across multi-header steam networks (HP/MP/LP)</a:t>
            </a:r>
          </a:p>
          <a:p>
            <a:pPr>
              <a:defRPr sz="950">
                <a:solidFill>
                  <a:srgbClr val="9AB4DB"/>
                </a:solidFill>
              </a:defRPr>
            </a:pPr>
            <a:r>
              <a:t>    • Turbine-vs-motor driver economic dispatching based on electricity spot tariffs</a:t>
            </a:r>
          </a:p>
          <a:p>
            <a:pPr>
              <a:defRPr sz="950">
                <a:solidFill>
                  <a:srgbClr val="9AB4DB"/>
                </a:solidFill>
              </a:defRPr>
            </a:pPr>
            <a:r>
              <a:t>    • Eliminates steam venting, letdown degradation, and boiler fuel waste</a:t>
            </a:r>
          </a:p>
          <a:p>
            <a:pPr>
              <a:defRPr sz="950">
                <a:solidFill>
                  <a:srgbClr val="9AB4DB"/>
                </a:solidFill>
              </a:defRPr>
            </a:pPr>
            <a:r>
              <a:t>    • Continuous Scope-1 &amp; Scope-2 greenhouse gas emission minimization</a:t>
            </a:r>
          </a:p>
        </p:txBody>
      </p:sp>
      <p:pic>
        <p:nvPicPr>
          <p:cNvPr id="13" name="Picture 12" descr="energyX360_brochur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3474720"/>
            <a:ext cx="1645920" cy="226396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308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FF6B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320040"/>
            <a:ext cx="1145500" cy="3840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12480" y="292608"/>
            <a:ext cx="30175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>
                <a:hlinkClick r:id="rId3"/>
              </a:rPr>
              <a:t>brochure.ingenero360.ai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868680"/>
            <a:ext cx="4114800" cy="292608"/>
          </a:xfrm>
          <a:prstGeom prst="roundRect">
            <a:avLst/>
          </a:prstGeom>
          <a:solidFill>
            <a:srgbClr val="091738"/>
          </a:solidFill>
          <a:ln w="12700">
            <a:solidFill>
              <a:srgbClr val="FF6B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950" b="1">
                <a:solidFill>
                  <a:srgbClr val="FF6B00"/>
                </a:solidFill>
              </a:rPr>
              <a:t>VALUE CREATION DISCOVERY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188720"/>
            <a:ext cx="106984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F1F6FF"/>
                </a:solidFill>
              </a:rPr>
              <a:t>READY TO DEPLOY PURPOSE-BUILT INDUSTRIAL AI?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2011680"/>
            <a:ext cx="94183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>
                <a:solidFill>
                  <a:srgbClr val="9AB4DB"/>
                </a:solidFill>
              </a:rPr>
              <a:t>Experience verified gains in chemical yield, energy efficiency, and equipment uptime within 90 days. Our domain chemical engineers partner with your plant operations, DCS, and reliability teams to unlock high-impact margins.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011680" y="3291840"/>
            <a:ext cx="8165592" cy="2377440"/>
          </a:xfrm>
          <a:prstGeom prst="roundRect">
            <a:avLst/>
          </a:prstGeom>
          <a:solidFill>
            <a:srgbClr val="091738"/>
          </a:solidFill>
          <a:ln w="25400">
            <a:solidFill>
              <a:srgbClr val="FF6B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600" b="1">
                <a:solidFill>
                  <a:srgbClr val="F1F6FF"/>
                </a:solidFill>
              </a:rPr>
              <a:t>Access All 21 Product Brochures &amp; Interactive Portals
</a:t>
            </a:r>
          </a:p>
          <a:p>
            <a:pPr algn="ctr"/>
            <a:r>
              <a:rPr sz="2000" b="1">
                <a:solidFill>
                  <a:srgbClr val="38BDF8"/>
                </a:solidFill>
                <a:hlinkClick r:id="rId3"/>
              </a:rPr>
              <a:t>https://brochure.ingenero360.ai
</a:t>
            </a:r>
          </a:p>
          <a:p>
            <a:pPr algn="ctr"/>
            <a:r>
              <a:rPr sz="1100">
                <a:solidFill>
                  <a:srgbClr val="9AB4DB"/>
                </a:solidFill>
              </a:rPr>
              <a:t>Direct Inquiry: marketing@ingenero.com  •  Website: ingenerox.ai
Headquarters: Houston, TX  |  Global Engineering Centers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